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  <p:sldMasterId id="2147483650" r:id="rId2"/>
    <p:sldMasterId id="2147483674" r:id="rId3"/>
  </p:sldMasterIdLst>
  <p:notesMasterIdLst>
    <p:notesMasterId r:id="rId16"/>
  </p:notesMasterIdLst>
  <p:handoutMasterIdLst>
    <p:handoutMasterId r:id="rId17"/>
  </p:handoutMasterIdLst>
  <p:sldIdLst>
    <p:sldId id="288" r:id="rId4"/>
    <p:sldId id="321" r:id="rId5"/>
    <p:sldId id="307" r:id="rId6"/>
    <p:sldId id="322" r:id="rId7"/>
    <p:sldId id="317" r:id="rId8"/>
    <p:sldId id="316" r:id="rId9"/>
    <p:sldId id="319" r:id="rId10"/>
    <p:sldId id="326" r:id="rId11"/>
    <p:sldId id="320" r:id="rId12"/>
    <p:sldId id="325" r:id="rId13"/>
    <p:sldId id="327" r:id="rId14"/>
    <p:sldId id="324" r:id="rId15"/>
  </p:sldIdLst>
  <p:sldSz cx="9144000" cy="6858000" type="screen4x3"/>
  <p:notesSz cx="6669088" cy="9926638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Nelson2" initials="" lastIdx="3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999"/>
    <a:srgbClr val="91695F"/>
    <a:srgbClr val="607869"/>
    <a:srgbClr val="005C66"/>
    <a:srgbClr val="706E00"/>
    <a:srgbClr val="871E69"/>
    <a:srgbClr val="DC8703"/>
    <a:srgbClr val="EB6F1D"/>
    <a:srgbClr val="9A0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75" autoAdjust="0"/>
    <p:restoredTop sz="89600" autoAdjust="0"/>
  </p:normalViewPr>
  <p:slideViewPr>
    <p:cSldViewPr>
      <p:cViewPr varScale="1">
        <p:scale>
          <a:sx n="101" d="100"/>
          <a:sy n="101" d="100"/>
        </p:scale>
        <p:origin x="169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890458" cy="49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97" tIns="45599" rIns="91197" bIns="45599" numCol="1" anchor="t" anchorCtr="0" compatLnSpc="1">
            <a:prstTxWarp prst="textNoShape">
              <a:avLst/>
            </a:prstTxWarp>
          </a:bodyPr>
          <a:lstStyle>
            <a:lvl1pPr algn="l" defTabSz="911994">
              <a:defRPr sz="1200">
                <a:latin typeface="Times New Roman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631" y="0"/>
            <a:ext cx="2890457" cy="49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97" tIns="45599" rIns="91197" bIns="45599" numCol="1" anchor="t" anchorCtr="0" compatLnSpc="1">
            <a:prstTxWarp prst="textNoShape">
              <a:avLst/>
            </a:prstTxWarp>
          </a:bodyPr>
          <a:lstStyle>
            <a:lvl1pPr algn="r" defTabSz="911994">
              <a:defRPr sz="1200">
                <a:latin typeface="Times New Roman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990"/>
            <a:ext cx="2890458" cy="496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97" tIns="45599" rIns="91197" bIns="45599" numCol="1" anchor="b" anchorCtr="0" compatLnSpc="1">
            <a:prstTxWarp prst="textNoShape">
              <a:avLst/>
            </a:prstTxWarp>
          </a:bodyPr>
          <a:lstStyle>
            <a:lvl1pPr algn="l" defTabSz="911994">
              <a:defRPr sz="1200">
                <a:latin typeface="Times New Roman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631" y="9429990"/>
            <a:ext cx="2890457" cy="496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97" tIns="45599" rIns="91197" bIns="45599" numCol="1" anchor="b" anchorCtr="0" compatLnSpc="1">
            <a:prstTxWarp prst="textNoShape">
              <a:avLst/>
            </a:prstTxWarp>
          </a:bodyPr>
          <a:lstStyle>
            <a:lvl1pPr algn="r" defTabSz="911994">
              <a:defRPr sz="1200">
                <a:latin typeface="Times New Roman" pitchFamily="18" charset="0"/>
              </a:defRPr>
            </a:lvl1pPr>
          </a:lstStyle>
          <a:p>
            <a:fld id="{27A83CCA-5AB5-4D82-971B-594D94C17CF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722142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890458" cy="49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97" tIns="45599" rIns="91197" bIns="45599" numCol="1" anchor="t" anchorCtr="0" compatLnSpc="1">
            <a:prstTxWarp prst="textNoShape">
              <a:avLst/>
            </a:prstTxWarp>
          </a:bodyPr>
          <a:lstStyle>
            <a:lvl1pPr algn="l" defTabSz="911994">
              <a:defRPr sz="1200">
                <a:latin typeface="Times New Roman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631" y="0"/>
            <a:ext cx="2890457" cy="49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97" tIns="45599" rIns="91197" bIns="45599" numCol="1" anchor="t" anchorCtr="0" compatLnSpc="1">
            <a:prstTxWarp prst="textNoShape">
              <a:avLst/>
            </a:prstTxWarp>
          </a:bodyPr>
          <a:lstStyle>
            <a:lvl1pPr algn="r" defTabSz="911994">
              <a:defRPr sz="1200">
                <a:latin typeface="Times New Roman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5663" y="744538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1290" y="4715788"/>
            <a:ext cx="4886509" cy="4466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97" tIns="45599" rIns="91197" bIns="455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990"/>
            <a:ext cx="2890458" cy="496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97" tIns="45599" rIns="91197" bIns="45599" numCol="1" anchor="b" anchorCtr="0" compatLnSpc="1">
            <a:prstTxWarp prst="textNoShape">
              <a:avLst/>
            </a:prstTxWarp>
          </a:bodyPr>
          <a:lstStyle>
            <a:lvl1pPr algn="l" defTabSz="911994">
              <a:defRPr sz="1200">
                <a:latin typeface="Times New Roman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631" y="9429990"/>
            <a:ext cx="2890457" cy="496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97" tIns="45599" rIns="91197" bIns="45599" numCol="1" anchor="b" anchorCtr="0" compatLnSpc="1">
            <a:prstTxWarp prst="textNoShape">
              <a:avLst/>
            </a:prstTxWarp>
          </a:bodyPr>
          <a:lstStyle>
            <a:lvl1pPr algn="r" defTabSz="911994">
              <a:defRPr sz="1200">
                <a:latin typeface="Times New Roman" pitchFamily="18" charset="0"/>
              </a:defRPr>
            </a:lvl1pPr>
          </a:lstStyle>
          <a:p>
            <a:fld id="{6B31723A-626E-44AF-9D1C-3A2EA1D681B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177711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1723A-626E-44AF-9D1C-3A2EA1D681B3}" type="slidenum">
              <a:rPr lang="en-GB" altLang="en-US" smtClean="0"/>
              <a:pPr/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18965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25347F-F776-4F0F-9E59-327BAE1B387D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07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1392A6-75E8-49CA-B639-16D47850DE75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488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54038" y="993775"/>
            <a:ext cx="3636962" cy="2728913"/>
          </a:xfrm>
          <a:ln/>
        </p:spPr>
      </p:sp>
      <p:sp>
        <p:nvSpPr>
          <p:cNvPr id="488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1702" y="3887510"/>
            <a:ext cx="5260477" cy="5294948"/>
          </a:xfrm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33349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1723A-626E-44AF-9D1C-3A2EA1D681B3}" type="slidenum">
              <a:rPr lang="en-GB" altLang="en-US" smtClean="0"/>
              <a:pPr/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10063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Add ref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1723A-626E-44AF-9D1C-3A2EA1D681B3}" type="slidenum">
              <a:rPr lang="en-GB" altLang="en-US" smtClean="0"/>
              <a:pPr/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26977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1723A-626E-44AF-9D1C-3A2EA1D681B3}" type="slidenum">
              <a:rPr lang="en-GB" altLang="en-US" smtClean="0"/>
              <a:pPr/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44090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1723A-626E-44AF-9D1C-3A2EA1D681B3}" type="slidenum">
              <a:rPr lang="en-GB" altLang="en-US" smtClean="0"/>
              <a:pPr/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225851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1723A-626E-44AF-9D1C-3A2EA1D681B3}" type="slidenum">
              <a:rPr lang="en-GB" altLang="en-US" smtClean="0"/>
              <a:pPr/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095515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1723A-626E-44AF-9D1C-3A2EA1D681B3}" type="slidenum">
              <a:rPr lang="en-GB" altLang="en-US" smtClean="0"/>
              <a:pPr/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835873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1723A-626E-44AF-9D1C-3A2EA1D681B3}" type="slidenum">
              <a:rPr lang="en-GB" altLang="en-US" smtClean="0"/>
              <a:pPr/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965183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1723A-626E-44AF-9D1C-3A2EA1D681B3}" type="slidenum">
              <a:rPr lang="en-GB" altLang="en-US" smtClean="0"/>
              <a:pPr/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35894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61330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565917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2135679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79420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81659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4548605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162113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018518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9996788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019451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044031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117690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922208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2267231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2479014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425241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4957593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595289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7914202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4392688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949252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4788" y="458788"/>
            <a:ext cx="1955800" cy="56372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8788"/>
            <a:ext cx="5716588" cy="56372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4795887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14375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967611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2554100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850" y="1524000"/>
            <a:ext cx="41719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17195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8566810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021661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527366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0794309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9559816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881474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983313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6075" y="333375"/>
            <a:ext cx="2124075" cy="57626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3850" y="333375"/>
            <a:ext cx="6219825" cy="57626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63508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75" name="Line 11"/>
          <p:cNvSpPr>
            <a:spLocks noChangeShapeType="1"/>
          </p:cNvSpPr>
          <p:nvPr/>
        </p:nvSpPr>
        <p:spPr bwMode="auto">
          <a:xfrm>
            <a:off x="304800" y="1371600"/>
            <a:ext cx="8534400" cy="0"/>
          </a:xfrm>
          <a:prstGeom prst="line">
            <a:avLst/>
          </a:prstGeom>
          <a:noFill/>
          <a:ln w="22225">
            <a:solidFill>
              <a:srgbClr val="9169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446478" name="Picture 14" descr="mrc_powerpoint_logo_warm_gray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6524625"/>
            <a:ext cx="1728787" cy="15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6499" name="Picture 35" descr="Docs-Presentations-WG-HN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260350"/>
            <a:ext cx="2036762" cy="79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ransition spd="med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•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•"/>
        <a:defRPr sz="1600">
          <a:solidFill>
            <a:schemeClr val="tx1"/>
          </a:solidFill>
          <a:latin typeface="+mn-lt"/>
        </a:defRPr>
      </a:lvl3pPr>
      <a:lvl4pPr marL="1562100" indent="-2286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–"/>
        <a:defRPr sz="1400">
          <a:solidFill>
            <a:schemeClr val="tx1"/>
          </a:solidFill>
          <a:latin typeface="+mn-lt"/>
        </a:defRPr>
      </a:lvl4pPr>
      <a:lvl5pPr marL="1981200" indent="-2286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»"/>
        <a:defRPr sz="1200" i="1">
          <a:solidFill>
            <a:schemeClr val="tx1"/>
          </a:solidFill>
          <a:latin typeface="+mn-lt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»"/>
        <a:defRPr sz="1200" i="1">
          <a:solidFill>
            <a:schemeClr val="tx1"/>
          </a:solidFill>
          <a:latin typeface="+mn-lt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»"/>
        <a:defRPr sz="1200" i="1">
          <a:solidFill>
            <a:schemeClr val="tx1"/>
          </a:solidFill>
          <a:latin typeface="+mn-lt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»"/>
        <a:defRPr sz="1200" i="1">
          <a:solidFill>
            <a:schemeClr val="tx1"/>
          </a:solidFill>
          <a:latin typeface="+mn-lt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»"/>
        <a:defRPr sz="1200" i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42189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8788"/>
            <a:ext cx="7824788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/>
          </a:p>
        </p:txBody>
      </p:sp>
      <p:sp>
        <p:nvSpPr>
          <p:cNvPr id="421892" name="Line 4"/>
          <p:cNvSpPr>
            <a:spLocks noChangeShapeType="1"/>
          </p:cNvSpPr>
          <p:nvPr/>
        </p:nvSpPr>
        <p:spPr bwMode="auto">
          <a:xfrm>
            <a:off x="304800" y="1371600"/>
            <a:ext cx="8534400" cy="0"/>
          </a:xfrm>
          <a:prstGeom prst="line">
            <a:avLst/>
          </a:prstGeom>
          <a:noFill/>
          <a:ln w="22225">
            <a:solidFill>
              <a:srgbClr val="9169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421897" name="Picture 9" descr="mrc_powerpoint_logo_warm_gray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6453188"/>
            <a:ext cx="1728787" cy="15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ransition spd="med"/>
  <p:txStyles>
    <p:titleStyle>
      <a:lvl1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920049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920049"/>
        </a:buClr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920049"/>
        </a:buClr>
        <a:buChar char="•"/>
        <a:defRPr>
          <a:solidFill>
            <a:schemeClr val="tx1"/>
          </a:solidFill>
          <a:latin typeface="+mn-lt"/>
        </a:defRPr>
      </a:lvl3pPr>
      <a:lvl4pPr marL="1562100" indent="-228600" algn="l" rtl="0" fontAlgn="base">
        <a:spcBef>
          <a:spcPct val="20000"/>
        </a:spcBef>
        <a:spcAft>
          <a:spcPct val="0"/>
        </a:spcAft>
        <a:buClr>
          <a:srgbClr val="920049"/>
        </a:buClr>
        <a:buChar char="–"/>
        <a:defRPr>
          <a:solidFill>
            <a:schemeClr val="tx1"/>
          </a:solidFill>
          <a:latin typeface="+mn-lt"/>
        </a:defRPr>
      </a:lvl4pPr>
      <a:lvl5pPr marL="1981200" indent="-228600" algn="l" rtl="0" fontAlgn="base">
        <a:spcBef>
          <a:spcPct val="20000"/>
        </a:spcBef>
        <a:spcAft>
          <a:spcPct val="0"/>
        </a:spcAft>
        <a:buClr>
          <a:srgbClr val="920049"/>
        </a:buClr>
        <a:buChar char="»"/>
        <a:defRPr i="1">
          <a:solidFill>
            <a:schemeClr val="tx1"/>
          </a:solidFill>
          <a:latin typeface="+mn-lt"/>
        </a:defRPr>
      </a:lvl5pPr>
      <a:lvl6pPr marL="2438400" indent="-228600" algn="l" rtl="0" fontAlgn="base">
        <a:spcBef>
          <a:spcPct val="20000"/>
        </a:spcBef>
        <a:spcAft>
          <a:spcPct val="0"/>
        </a:spcAft>
        <a:buClr>
          <a:srgbClr val="920049"/>
        </a:buClr>
        <a:buChar char="»"/>
        <a:defRPr i="1">
          <a:solidFill>
            <a:schemeClr val="tx1"/>
          </a:solidFill>
          <a:latin typeface="+mn-lt"/>
        </a:defRPr>
      </a:lvl6pPr>
      <a:lvl7pPr marL="2895600" indent="-228600" algn="l" rtl="0" fontAlgn="base">
        <a:spcBef>
          <a:spcPct val="20000"/>
        </a:spcBef>
        <a:spcAft>
          <a:spcPct val="0"/>
        </a:spcAft>
        <a:buClr>
          <a:srgbClr val="920049"/>
        </a:buClr>
        <a:buChar char="»"/>
        <a:defRPr i="1">
          <a:solidFill>
            <a:schemeClr val="tx1"/>
          </a:solidFill>
          <a:latin typeface="+mn-lt"/>
        </a:defRPr>
      </a:lvl7pPr>
      <a:lvl8pPr marL="3352800" indent="-228600" algn="l" rtl="0" fontAlgn="base">
        <a:spcBef>
          <a:spcPct val="20000"/>
        </a:spcBef>
        <a:spcAft>
          <a:spcPct val="0"/>
        </a:spcAft>
        <a:buClr>
          <a:srgbClr val="920049"/>
        </a:buClr>
        <a:buChar char="»"/>
        <a:defRPr i="1">
          <a:solidFill>
            <a:schemeClr val="tx1"/>
          </a:solidFill>
          <a:latin typeface="+mn-lt"/>
        </a:defRPr>
      </a:lvl8pPr>
      <a:lvl9pPr marL="3810000" indent="-228600" algn="l" rtl="0" fontAlgn="base">
        <a:spcBef>
          <a:spcPct val="20000"/>
        </a:spcBef>
        <a:spcAft>
          <a:spcPct val="0"/>
        </a:spcAft>
        <a:buClr>
          <a:srgbClr val="920049"/>
        </a:buClr>
        <a:buChar char="»"/>
        <a:defRPr i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524000"/>
            <a:ext cx="84963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333375"/>
            <a:ext cx="8496300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304800" y="1371600"/>
            <a:ext cx="8534400" cy="0"/>
          </a:xfrm>
          <a:prstGeom prst="line">
            <a:avLst/>
          </a:prstGeom>
          <a:noFill/>
          <a:ln w="22225">
            <a:solidFill>
              <a:srgbClr val="9169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spcBef>
                <a:spcPct val="50000"/>
              </a:spcBef>
            </a:pPr>
            <a:endParaRPr lang="en-GB" sz="1600" dirty="0">
              <a:solidFill>
                <a:srgbClr val="766A62"/>
              </a:solidFill>
              <a:latin typeface="Verdana" pitchFamily="34" charset="0"/>
            </a:endParaRPr>
          </a:p>
        </p:txBody>
      </p:sp>
      <p:pic>
        <p:nvPicPr>
          <p:cNvPr id="2053" name="Picture 9" descr="mrc_powerpoint_logo_warm_gray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6518275"/>
            <a:ext cx="1728787" cy="15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069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 spd="med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66A6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66A6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66A6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66A6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766A6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766A6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766A6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766A6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766A6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830051"/>
        </a:buClr>
        <a:buChar char="•"/>
        <a:defRPr sz="2000">
          <a:solidFill>
            <a:srgbClr val="766A6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830051"/>
        </a:buClr>
        <a:buChar char="•"/>
        <a:defRPr sz="2000">
          <a:solidFill>
            <a:srgbClr val="766A6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830051"/>
        </a:buClr>
        <a:buChar char="•"/>
        <a:defRPr>
          <a:solidFill>
            <a:srgbClr val="766A62"/>
          </a:solidFill>
          <a:latin typeface="+mn-lt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lr>
          <a:srgbClr val="830051"/>
        </a:buClr>
        <a:buChar char="–"/>
        <a:defRPr>
          <a:solidFill>
            <a:srgbClr val="766A62"/>
          </a:solidFill>
          <a:latin typeface="+mn-lt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lr>
          <a:srgbClr val="830051"/>
        </a:buClr>
        <a:buChar char="»"/>
        <a:defRPr i="1">
          <a:solidFill>
            <a:srgbClr val="766A62"/>
          </a:solidFill>
          <a:latin typeface="+mn-lt"/>
        </a:defRPr>
      </a:lvl5pPr>
      <a:lvl6pPr marL="2438400" indent="-228600" algn="l" rtl="0" fontAlgn="base">
        <a:spcBef>
          <a:spcPct val="20000"/>
        </a:spcBef>
        <a:spcAft>
          <a:spcPct val="0"/>
        </a:spcAft>
        <a:buClr>
          <a:srgbClr val="830051"/>
        </a:buClr>
        <a:buChar char="»"/>
        <a:defRPr i="1">
          <a:solidFill>
            <a:srgbClr val="766A62"/>
          </a:solidFill>
          <a:latin typeface="+mn-lt"/>
        </a:defRPr>
      </a:lvl6pPr>
      <a:lvl7pPr marL="2895600" indent="-228600" algn="l" rtl="0" fontAlgn="base">
        <a:spcBef>
          <a:spcPct val="20000"/>
        </a:spcBef>
        <a:spcAft>
          <a:spcPct val="0"/>
        </a:spcAft>
        <a:buClr>
          <a:srgbClr val="830051"/>
        </a:buClr>
        <a:buChar char="»"/>
        <a:defRPr i="1">
          <a:solidFill>
            <a:srgbClr val="766A62"/>
          </a:solidFill>
          <a:latin typeface="+mn-lt"/>
        </a:defRPr>
      </a:lvl7pPr>
      <a:lvl8pPr marL="3352800" indent="-228600" algn="l" rtl="0" fontAlgn="base">
        <a:spcBef>
          <a:spcPct val="20000"/>
        </a:spcBef>
        <a:spcAft>
          <a:spcPct val="0"/>
        </a:spcAft>
        <a:buClr>
          <a:srgbClr val="830051"/>
        </a:buClr>
        <a:buChar char="»"/>
        <a:defRPr i="1">
          <a:solidFill>
            <a:srgbClr val="766A62"/>
          </a:solidFill>
          <a:latin typeface="+mn-lt"/>
        </a:defRPr>
      </a:lvl8pPr>
      <a:lvl9pPr marL="3810000" indent="-228600" algn="l" rtl="0" fontAlgn="base">
        <a:spcBef>
          <a:spcPct val="20000"/>
        </a:spcBef>
        <a:spcAft>
          <a:spcPct val="0"/>
        </a:spcAft>
        <a:buClr>
          <a:srgbClr val="830051"/>
        </a:buClr>
        <a:buChar char="»"/>
        <a:defRPr i="1">
          <a:solidFill>
            <a:srgbClr val="766A6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emf"/><Relationship Id="rId5" Type="http://schemas.openxmlformats.org/officeDocument/2006/relationships/image" Target="../media/image25.jpe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2" name="Text Box 4"/>
          <p:cNvSpPr txBox="1">
            <a:spLocks noChangeArrowheads="1"/>
          </p:cNvSpPr>
          <p:nvPr/>
        </p:nvSpPr>
        <p:spPr bwMode="auto">
          <a:xfrm>
            <a:off x="468313" y="1412776"/>
            <a:ext cx="8102600" cy="493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dirty="0" smtClean="0">
                <a:solidFill>
                  <a:srgbClr val="9A044B"/>
                </a:solidFill>
                <a:latin typeface="Verdana" pitchFamily="34" charset="0"/>
              </a:rPr>
              <a:t>Mechanisms of </a:t>
            </a:r>
            <a:r>
              <a:rPr lang="en-GB" altLang="en-US" sz="4000" b="1" dirty="0" smtClean="0">
                <a:solidFill>
                  <a:srgbClr val="9A044B"/>
                </a:solidFill>
                <a:latin typeface="Verdana" pitchFamily="34" charset="0"/>
              </a:rPr>
              <a:t>absorption of iron</a:t>
            </a:r>
            <a:r>
              <a:rPr lang="en-GB" altLang="en-US" sz="4000" dirty="0" smtClean="0">
                <a:solidFill>
                  <a:srgbClr val="9A044B"/>
                </a:solidFill>
                <a:latin typeface="Verdana" pitchFamily="34" charset="0"/>
              </a:rPr>
              <a:t> from dietary </a:t>
            </a:r>
            <a:r>
              <a:rPr lang="en-GB" altLang="en-US" sz="4000" b="1" dirty="0" err="1" smtClean="0">
                <a:solidFill>
                  <a:srgbClr val="9A044B"/>
                </a:solidFill>
                <a:latin typeface="Verdana" pitchFamily="34" charset="0"/>
              </a:rPr>
              <a:t>nano</a:t>
            </a:r>
            <a:r>
              <a:rPr lang="en-GB" altLang="en-US" sz="4000" b="1" dirty="0" smtClean="0">
                <a:solidFill>
                  <a:srgbClr val="9A044B"/>
                </a:solidFill>
                <a:latin typeface="Verdana" pitchFamily="34" charset="0"/>
              </a:rPr>
              <a:t> iron oxides</a:t>
            </a:r>
          </a:p>
          <a:p>
            <a:pPr algn="l">
              <a:spcBef>
                <a:spcPct val="50000"/>
              </a:spcBef>
            </a:pPr>
            <a:endParaRPr lang="en-GB" altLang="en-US" dirty="0" smtClean="0">
              <a:solidFill>
                <a:srgbClr val="9A044B"/>
              </a:solidFill>
              <a:latin typeface="Verdana" pitchFamily="34" charset="0"/>
            </a:endParaRPr>
          </a:p>
          <a:p>
            <a:pPr algn="l">
              <a:lnSpc>
                <a:spcPct val="70000"/>
              </a:lnSpc>
              <a:spcBef>
                <a:spcPct val="50000"/>
              </a:spcBef>
            </a:pPr>
            <a:r>
              <a:rPr lang="en-GB" altLang="en-US" b="1" dirty="0" smtClean="0">
                <a:latin typeface="Verdana" pitchFamily="34" charset="0"/>
              </a:rPr>
              <a:t>Mohamad F Aslam,</a:t>
            </a:r>
          </a:p>
          <a:p>
            <a:pPr algn="l">
              <a:lnSpc>
                <a:spcPct val="70000"/>
              </a:lnSpc>
              <a:spcBef>
                <a:spcPct val="50000"/>
              </a:spcBef>
            </a:pPr>
            <a:r>
              <a:rPr lang="en-GB" altLang="en-US" sz="2000" dirty="0" smtClean="0">
                <a:latin typeface="Verdana" pitchFamily="34" charset="0"/>
              </a:rPr>
              <a:t>MRC </a:t>
            </a:r>
            <a:r>
              <a:rPr lang="en-GB" altLang="en-US" sz="2000" dirty="0">
                <a:latin typeface="Verdana" pitchFamily="34" charset="0"/>
              </a:rPr>
              <a:t>Human Nutrition </a:t>
            </a:r>
            <a:r>
              <a:rPr lang="en-GB" altLang="en-US" sz="2000" dirty="0" smtClean="0">
                <a:latin typeface="Verdana" pitchFamily="34" charset="0"/>
              </a:rPr>
              <a:t>Research</a:t>
            </a:r>
          </a:p>
          <a:p>
            <a:pPr algn="l">
              <a:lnSpc>
                <a:spcPct val="70000"/>
              </a:lnSpc>
              <a:spcBef>
                <a:spcPct val="50000"/>
              </a:spcBef>
            </a:pPr>
            <a:r>
              <a:rPr lang="en-GB" altLang="en-US" sz="1800" dirty="0" smtClean="0">
                <a:latin typeface="Verdana" pitchFamily="34" charset="0"/>
              </a:rPr>
              <a:t>3</a:t>
            </a:r>
            <a:r>
              <a:rPr lang="en-GB" altLang="en-US" sz="1800" baseline="30000" dirty="0" smtClean="0">
                <a:latin typeface="Verdana" pitchFamily="34" charset="0"/>
              </a:rPr>
              <a:t>rd</a:t>
            </a:r>
            <a:r>
              <a:rPr lang="en-GB" altLang="en-US" sz="1800" dirty="0" smtClean="0">
                <a:latin typeface="Verdana" pitchFamily="34" charset="0"/>
              </a:rPr>
              <a:t> Year PhD student, Hughes Hall College</a:t>
            </a:r>
            <a:endParaRPr lang="en-GB" altLang="en-US" sz="1800" dirty="0">
              <a:latin typeface="Verdana" pitchFamily="34" charset="0"/>
            </a:endParaRPr>
          </a:p>
          <a:p>
            <a:pPr algn="l">
              <a:lnSpc>
                <a:spcPct val="70000"/>
              </a:lnSpc>
              <a:spcBef>
                <a:spcPct val="50000"/>
              </a:spcBef>
            </a:pPr>
            <a:r>
              <a:rPr lang="en-GB" altLang="en-US" sz="1800" dirty="0" smtClean="0">
                <a:latin typeface="Verdana" pitchFamily="34" charset="0"/>
              </a:rPr>
              <a:t>mfa34@cam.ac.uk</a:t>
            </a:r>
          </a:p>
          <a:p>
            <a:pPr algn="l">
              <a:lnSpc>
                <a:spcPct val="70000"/>
              </a:lnSpc>
              <a:spcBef>
                <a:spcPct val="50000"/>
              </a:spcBef>
            </a:pPr>
            <a:endParaRPr lang="en-GB" altLang="en-US" sz="1200" dirty="0">
              <a:latin typeface="Verdana" pitchFamily="34" charset="0"/>
            </a:endParaRPr>
          </a:p>
          <a:p>
            <a:pPr algn="l">
              <a:lnSpc>
                <a:spcPct val="70000"/>
              </a:lnSpc>
              <a:spcBef>
                <a:spcPct val="50000"/>
              </a:spcBef>
            </a:pPr>
            <a:r>
              <a:rPr lang="en-GB" altLang="en-US" sz="1200" dirty="0" smtClean="0">
                <a:latin typeface="Verdana" pitchFamily="34" charset="0"/>
              </a:rPr>
              <a:t>16/06/2014 </a:t>
            </a:r>
          </a:p>
          <a:p>
            <a:pPr algn="l">
              <a:lnSpc>
                <a:spcPct val="70000"/>
              </a:lnSpc>
              <a:spcBef>
                <a:spcPct val="50000"/>
              </a:spcBef>
            </a:pPr>
            <a:r>
              <a:rPr lang="en-GB" altLang="en-US" sz="1200" dirty="0" smtClean="0">
                <a:latin typeface="Verdana" pitchFamily="34" charset="0"/>
              </a:rPr>
              <a:t>CSAR Meeting, Easter Term, Churchill College </a:t>
            </a:r>
          </a:p>
          <a:p>
            <a:pPr algn="l">
              <a:lnSpc>
                <a:spcPct val="70000"/>
              </a:lnSpc>
              <a:spcBef>
                <a:spcPct val="50000"/>
              </a:spcBef>
            </a:pPr>
            <a:endParaRPr lang="en-GB" altLang="en-US" sz="1800" dirty="0">
              <a:latin typeface="Verdana" pitchFamily="34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5392227"/>
            <a:ext cx="3040310" cy="140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>
                <a:solidFill>
                  <a:schemeClr val="tx1"/>
                </a:solidFill>
              </a:rPr>
              <a:t>Iron deficiency anaemia (IDA)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4176142" cy="4857328"/>
          </a:xfrm>
        </p:spPr>
        <p:txBody>
          <a:bodyPr/>
          <a:lstStyle/>
          <a:p>
            <a:pPr marL="0" indent="0">
              <a:buNone/>
            </a:pPr>
            <a:endParaRPr lang="en-GB" sz="1800" dirty="0" smtClean="0">
              <a:solidFill>
                <a:schemeClr val="tx1"/>
              </a:solidFill>
            </a:endParaRPr>
          </a:p>
          <a:p>
            <a:r>
              <a:rPr lang="en-GB" sz="1800" dirty="0" smtClean="0">
                <a:solidFill>
                  <a:schemeClr val="tx1"/>
                </a:solidFill>
              </a:rPr>
              <a:t>Worldwide anaemia affects an estimate of </a:t>
            </a:r>
            <a:r>
              <a:rPr lang="en-GB" sz="1800" b="1" dirty="0" smtClean="0">
                <a:solidFill>
                  <a:schemeClr val="tx1"/>
                </a:solidFill>
              </a:rPr>
              <a:t>2 billion people</a:t>
            </a:r>
            <a:r>
              <a:rPr lang="en-GB" sz="1800" dirty="0" smtClean="0">
                <a:solidFill>
                  <a:schemeClr val="tx1"/>
                </a:solidFill>
              </a:rPr>
              <a:t>. </a:t>
            </a:r>
          </a:p>
          <a:p>
            <a:endParaRPr lang="en-GB" sz="1800" dirty="0" smtClean="0">
              <a:solidFill>
                <a:schemeClr val="tx1"/>
              </a:solidFill>
            </a:endParaRPr>
          </a:p>
          <a:p>
            <a:r>
              <a:rPr lang="en-GB" sz="1800" dirty="0" smtClean="0">
                <a:solidFill>
                  <a:schemeClr val="tx1"/>
                </a:solidFill>
              </a:rPr>
              <a:t>More than 50% of these cases are </a:t>
            </a:r>
            <a:r>
              <a:rPr lang="en-GB" sz="1800" b="1" dirty="0" smtClean="0">
                <a:solidFill>
                  <a:schemeClr val="tx1"/>
                </a:solidFill>
              </a:rPr>
              <a:t>due to iron deficiency</a:t>
            </a:r>
            <a:r>
              <a:rPr lang="en-GB" sz="1800" dirty="0" smtClean="0">
                <a:solidFill>
                  <a:schemeClr val="tx1"/>
                </a:solidFill>
              </a:rPr>
              <a:t>.</a:t>
            </a:r>
          </a:p>
          <a:p>
            <a:endParaRPr lang="en-GB" sz="1800" dirty="0" smtClean="0">
              <a:solidFill>
                <a:schemeClr val="tx1"/>
              </a:solidFill>
            </a:endParaRPr>
          </a:p>
          <a:p>
            <a:r>
              <a:rPr lang="en-GB" altLang="en-US" sz="1800" dirty="0">
                <a:solidFill>
                  <a:schemeClr val="tx1"/>
                </a:solidFill>
              </a:rPr>
              <a:t>WHO </a:t>
            </a:r>
            <a:r>
              <a:rPr lang="en-GB" altLang="en-US" sz="1800" b="1" dirty="0">
                <a:solidFill>
                  <a:schemeClr val="tx1"/>
                </a:solidFill>
              </a:rPr>
              <a:t>Top-10</a:t>
            </a:r>
            <a:r>
              <a:rPr lang="en-GB" altLang="en-US" sz="1800" dirty="0">
                <a:solidFill>
                  <a:schemeClr val="tx1"/>
                </a:solidFill>
              </a:rPr>
              <a:t> list of global causes of morbidity and mortality </a:t>
            </a:r>
          </a:p>
          <a:p>
            <a:endParaRPr lang="en-GB" sz="1800" dirty="0">
              <a:solidFill>
                <a:schemeClr val="tx1"/>
              </a:solidFill>
            </a:endParaRPr>
          </a:p>
          <a:p>
            <a:endParaRPr lang="en-GB" sz="1800" dirty="0" smtClean="0">
              <a:solidFill>
                <a:schemeClr val="tx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88"/>
          <a:stretch>
            <a:fillRect/>
          </a:stretch>
        </p:blipFill>
        <p:spPr bwMode="auto">
          <a:xfrm>
            <a:off x="4716016" y="1916832"/>
            <a:ext cx="3889102" cy="4084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6105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1412776"/>
            <a:ext cx="8496944" cy="2049016"/>
          </a:xfrm>
        </p:spPr>
        <p:txBody>
          <a:bodyPr/>
          <a:lstStyle/>
          <a:p>
            <a:r>
              <a:rPr lang="en-GB" sz="1800" dirty="0">
                <a:solidFill>
                  <a:schemeClr val="tx1"/>
                </a:solidFill>
                <a:latin typeface="+mj-lt"/>
              </a:rPr>
              <a:t>Current therapies for IDA involve dietary supplementation with </a:t>
            </a:r>
            <a:r>
              <a:rPr lang="en-GB" sz="1800" b="1" dirty="0">
                <a:solidFill>
                  <a:schemeClr val="tx1"/>
                </a:solidFill>
                <a:latin typeface="+mj-lt"/>
              </a:rPr>
              <a:t>oral iron </a:t>
            </a:r>
            <a:r>
              <a:rPr lang="en-GB" sz="1800" b="1" dirty="0" smtClean="0">
                <a:solidFill>
                  <a:schemeClr val="tx1"/>
                </a:solidFill>
                <a:latin typeface="+mj-lt"/>
              </a:rPr>
              <a:t>preparations </a:t>
            </a:r>
            <a:r>
              <a:rPr lang="en-GB" sz="1800" dirty="0" smtClean="0">
                <a:solidFill>
                  <a:schemeClr val="tx1"/>
                </a:solidFill>
                <a:latin typeface="+mj-lt"/>
              </a:rPr>
              <a:t>based on:</a:t>
            </a:r>
          </a:p>
          <a:p>
            <a:pPr marL="0" indent="0">
              <a:buNone/>
            </a:pPr>
            <a:endParaRPr lang="en-GB" dirty="0" smtClean="0">
              <a:solidFill>
                <a:schemeClr val="tx1"/>
              </a:solidFill>
              <a:latin typeface="+mj-lt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Fe(II) salts (ferrous sulphate, ferrous </a:t>
            </a:r>
            <a:r>
              <a:rPr lang="en-GB" dirty="0" err="1" smtClean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gluconate</a:t>
            </a:r>
            <a:r>
              <a:rPr lang="en-GB" dirty="0" smtClean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, ferrous </a:t>
            </a:r>
            <a:r>
              <a:rPr lang="en-GB" dirty="0" err="1" smtClean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fumarate</a:t>
            </a:r>
            <a:r>
              <a:rPr lang="en-GB" dirty="0" smtClean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)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GB" b="1" dirty="0" smtClean="0">
                <a:latin typeface="+mj-lt"/>
                <a:ea typeface="+mn-ea"/>
                <a:cs typeface="+mn-cs"/>
              </a:rPr>
              <a:t>Advantages:</a:t>
            </a:r>
            <a:r>
              <a:rPr lang="en-GB" dirty="0" smtClean="0">
                <a:latin typeface="+mj-lt"/>
                <a:ea typeface="+mn-ea"/>
                <a:cs typeface="+mn-cs"/>
              </a:rPr>
              <a:t> Inexpensive, Bioavailable</a:t>
            </a:r>
          </a:p>
          <a:p>
            <a:pPr lvl="3">
              <a:buFont typeface="Verdana" panose="020B0604030504040204" pitchFamily="34" charset="0"/>
              <a:buChar char="X"/>
            </a:pPr>
            <a:r>
              <a:rPr lang="en-GB" b="1" dirty="0" smtClean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Disadvantages:</a:t>
            </a:r>
            <a:r>
              <a:rPr lang="en-GB" dirty="0" smtClean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GB" dirty="0" smtClean="0">
                <a:latin typeface="+mj-lt"/>
                <a:ea typeface="+mn-ea"/>
                <a:cs typeface="+mn-cs"/>
              </a:rPr>
              <a:t>S</a:t>
            </a:r>
            <a:r>
              <a:rPr lang="en-GB" dirty="0" smtClean="0">
                <a:solidFill>
                  <a:schemeClr val="tx1"/>
                </a:solidFill>
                <a:latin typeface="+mj-lt"/>
              </a:rPr>
              <a:t>ignificant </a:t>
            </a:r>
            <a:r>
              <a:rPr lang="en-GB" dirty="0">
                <a:solidFill>
                  <a:schemeClr val="tx1"/>
                </a:solidFill>
                <a:latin typeface="+mj-lt"/>
              </a:rPr>
              <a:t>upper and lower gastrointestinal side </a:t>
            </a:r>
            <a:r>
              <a:rPr lang="en-GB" dirty="0" smtClean="0">
                <a:solidFill>
                  <a:schemeClr val="tx1"/>
                </a:solidFill>
                <a:latin typeface="+mj-lt"/>
              </a:rPr>
              <a:t>effects</a:t>
            </a:r>
            <a:r>
              <a:rPr lang="en-GB" dirty="0" smtClean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 </a:t>
            </a:r>
          </a:p>
          <a:p>
            <a:pPr lvl="3">
              <a:buFont typeface="Verdana" panose="020B0604030504040204" pitchFamily="34" charset="0"/>
              <a:buChar char="X"/>
            </a:pPr>
            <a:endParaRPr lang="en-GB" dirty="0">
              <a:latin typeface="+mj-lt"/>
              <a:ea typeface="+mn-ea"/>
              <a:cs typeface="+mn-cs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GB" dirty="0" smtClean="0">
                <a:latin typeface="+mj-lt"/>
              </a:rPr>
              <a:t>Complex forms of Fe(II) or Fe(III) (</a:t>
            </a:r>
            <a:r>
              <a:rPr lang="en-GB" dirty="0" smtClean="0"/>
              <a:t>Fe(II)-</a:t>
            </a:r>
            <a:r>
              <a:rPr lang="en-GB" dirty="0" err="1" smtClean="0"/>
              <a:t>bisglycinate</a:t>
            </a:r>
            <a:r>
              <a:rPr lang="en-GB" dirty="0" smtClean="0"/>
              <a:t>, Fe(III)-</a:t>
            </a:r>
            <a:r>
              <a:rPr lang="en-GB" dirty="0" err="1" smtClean="0"/>
              <a:t>trimaltol</a:t>
            </a:r>
            <a:r>
              <a:rPr lang="en-GB" dirty="0"/>
              <a:t>, </a:t>
            </a:r>
            <a:r>
              <a:rPr lang="en-GB" dirty="0" smtClean="0"/>
              <a:t>Fe(III)-EDTA</a:t>
            </a:r>
            <a:r>
              <a:rPr lang="en-GB" dirty="0" smtClean="0">
                <a:latin typeface="+mj-lt"/>
              </a:rPr>
              <a:t>)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GB" b="1" dirty="0">
                <a:solidFill>
                  <a:schemeClr val="tx1"/>
                </a:solidFill>
                <a:latin typeface="+mj-lt"/>
              </a:rPr>
              <a:t>Advantages:</a:t>
            </a:r>
            <a:r>
              <a:rPr lang="en-GB" dirty="0">
                <a:solidFill>
                  <a:schemeClr val="tx1"/>
                </a:solidFill>
                <a:latin typeface="+mj-lt"/>
              </a:rPr>
              <a:t> </a:t>
            </a:r>
            <a:r>
              <a:rPr lang="en-GB" dirty="0" smtClean="0">
                <a:solidFill>
                  <a:schemeClr val="tx1"/>
                </a:solidFill>
                <a:latin typeface="+mj-lt"/>
              </a:rPr>
              <a:t>Bioavailable, reduced gastrointestinal side effects</a:t>
            </a:r>
          </a:p>
          <a:p>
            <a:pPr lvl="3">
              <a:buFont typeface="Verdana" panose="020B0604030504040204" pitchFamily="34" charset="0"/>
              <a:buChar char="X"/>
            </a:pPr>
            <a:r>
              <a:rPr lang="en-GB" b="1" dirty="0" smtClean="0">
                <a:latin typeface="+mj-lt"/>
              </a:rPr>
              <a:t>Disadvantages:</a:t>
            </a:r>
            <a:r>
              <a:rPr lang="en-GB" dirty="0" smtClean="0">
                <a:latin typeface="+mj-lt"/>
              </a:rPr>
              <a:t> Expensive </a:t>
            </a:r>
            <a:endParaRPr lang="en-GB" dirty="0">
              <a:solidFill>
                <a:schemeClr val="tx1"/>
              </a:solidFill>
              <a:latin typeface="+mj-lt"/>
            </a:endParaRPr>
          </a:p>
          <a:p>
            <a:pPr lvl="3">
              <a:buFont typeface="Arial" panose="020B0604020202020204" pitchFamily="34" charset="0"/>
              <a:buChar char="•"/>
            </a:pPr>
            <a:endParaRPr lang="en-GB" dirty="0">
              <a:latin typeface="+mj-lt"/>
            </a:endParaRPr>
          </a:p>
          <a:p>
            <a:endParaRPr lang="en-GB" dirty="0">
              <a:latin typeface="+mj-lt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23850" y="333375"/>
            <a:ext cx="8496300" cy="809625"/>
          </a:xfrm>
        </p:spPr>
        <p:txBody>
          <a:bodyPr/>
          <a:lstStyle/>
          <a:p>
            <a:r>
              <a:rPr lang="en-GB" sz="2400" dirty="0" smtClean="0">
                <a:solidFill>
                  <a:schemeClr val="tx1"/>
                </a:solidFill>
              </a:rPr>
              <a:t>Iron supplementation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55576" y="5746030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GB" sz="1800" b="1" u="sng" dirty="0" smtClean="0">
                <a:solidFill>
                  <a:srgbClr val="FF0000"/>
                </a:solidFill>
                <a:latin typeface="+mj-lt"/>
              </a:rPr>
              <a:t>Aim</a:t>
            </a:r>
            <a:r>
              <a:rPr lang="en-GB" sz="1800" b="1" dirty="0" smtClean="0">
                <a:solidFill>
                  <a:srgbClr val="FF0000"/>
                </a:solidFill>
                <a:latin typeface="+mj-lt"/>
              </a:rPr>
              <a:t>: Identify an inexpensive, and efficacious oral iron supplement that is free of adverse-effects.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23850" y="531143"/>
            <a:ext cx="8496300" cy="809625"/>
          </a:xfrm>
        </p:spPr>
        <p:txBody>
          <a:bodyPr/>
          <a:lstStyle/>
          <a:p>
            <a:r>
              <a:rPr lang="en-GB" sz="2400" dirty="0" err="1" smtClean="0">
                <a:solidFill>
                  <a:schemeClr val="tx1"/>
                </a:solidFill>
              </a:rPr>
              <a:t>Nano</a:t>
            </a:r>
            <a:r>
              <a:rPr lang="en-GB" sz="2400" dirty="0" smtClean="0">
                <a:solidFill>
                  <a:schemeClr val="tx1"/>
                </a:solidFill>
              </a:rPr>
              <a:t> Fe (III)</a:t>
            </a:r>
            <a:endParaRPr lang="en-GB" sz="2400" dirty="0">
              <a:solidFill>
                <a:schemeClr val="tx1"/>
              </a:solidFill>
            </a:endParaRPr>
          </a:p>
        </p:txBody>
      </p:sp>
      <p:pic>
        <p:nvPicPr>
          <p:cNvPr id="521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7" t="16044" r="33694" b="49038"/>
          <a:stretch/>
        </p:blipFill>
        <p:spPr bwMode="auto">
          <a:xfrm>
            <a:off x="1331640" y="1444174"/>
            <a:ext cx="6624736" cy="3569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75656" y="5132012"/>
            <a:ext cx="504056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 algn="l">
              <a:buFont typeface="Wingdings" panose="05000000000000000000" pitchFamily="2" charset="2"/>
              <a:buChar char="ü"/>
            </a:pPr>
            <a:r>
              <a:rPr lang="en-GB" sz="2200" dirty="0">
                <a:solidFill>
                  <a:srgbClr val="FF0000"/>
                </a:solidFill>
              </a:rPr>
              <a:t>Bioavailable</a:t>
            </a:r>
          </a:p>
          <a:p>
            <a:pPr lvl="4" algn="l">
              <a:buFont typeface="Wingdings" panose="05000000000000000000" pitchFamily="2" charset="2"/>
              <a:buChar char="ü"/>
            </a:pPr>
            <a:r>
              <a:rPr lang="en-GB" sz="2200" dirty="0">
                <a:solidFill>
                  <a:srgbClr val="FF0000"/>
                </a:solidFill>
              </a:rPr>
              <a:t>Safe (no redox activity)</a:t>
            </a:r>
          </a:p>
          <a:p>
            <a:pPr lvl="4" algn="l">
              <a:buFont typeface="Wingdings" panose="05000000000000000000" pitchFamily="2" charset="2"/>
              <a:buChar char="ü"/>
            </a:pPr>
            <a:r>
              <a:rPr lang="en-GB" sz="2200" dirty="0" smtClean="0">
                <a:solidFill>
                  <a:srgbClr val="FF0000"/>
                </a:solidFill>
              </a:rPr>
              <a:t>Inexpensive</a:t>
            </a:r>
            <a:endParaRPr lang="en-GB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58725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46"/>
          <a:stretch/>
        </p:blipFill>
        <p:spPr>
          <a:xfrm>
            <a:off x="251520" y="1772816"/>
            <a:ext cx="2349041" cy="30343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0" t="7652" r="34552" b="18152"/>
          <a:stretch/>
        </p:blipFill>
        <p:spPr>
          <a:xfrm>
            <a:off x="2843808" y="1746005"/>
            <a:ext cx="2959740" cy="3061124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 bwMode="auto">
          <a:xfrm>
            <a:off x="3741821" y="2132856"/>
            <a:ext cx="1550259" cy="741437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12" name="Picture 8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91" t="14475" r="16617" b="55664"/>
          <a:stretch/>
        </p:blipFill>
        <p:spPr bwMode="auto">
          <a:xfrm>
            <a:off x="5185367" y="2822325"/>
            <a:ext cx="3958633" cy="132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14" name="Oval 13"/>
          <p:cNvSpPr/>
          <p:nvPr/>
        </p:nvSpPr>
        <p:spPr bwMode="auto">
          <a:xfrm>
            <a:off x="3635896" y="4149080"/>
            <a:ext cx="864096" cy="65805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" y="5661248"/>
            <a:ext cx="9036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FF0000"/>
                </a:solidFill>
                <a:latin typeface="+mj-lt"/>
              </a:rPr>
              <a:t>Key question: </a:t>
            </a:r>
            <a:r>
              <a:rPr lang="en-GB" sz="1600" b="1" dirty="0" smtClean="0">
                <a:latin typeface="+mj-lt"/>
              </a:rPr>
              <a:t>How does iron derived from </a:t>
            </a:r>
            <a:r>
              <a:rPr lang="en-GB" sz="1600" b="1" dirty="0" err="1" smtClean="0">
                <a:latin typeface="+mj-lt"/>
              </a:rPr>
              <a:t>Nano</a:t>
            </a:r>
            <a:r>
              <a:rPr lang="en-GB" sz="1600" b="1" dirty="0" smtClean="0">
                <a:latin typeface="+mj-lt"/>
              </a:rPr>
              <a:t> Fe (III) leave the duodenal enterocyte? </a:t>
            </a:r>
            <a:endParaRPr lang="en-GB" sz="1600" b="1" dirty="0">
              <a:latin typeface="+mj-lt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323850" y="333375"/>
            <a:ext cx="8496300" cy="809625"/>
          </a:xfrm>
        </p:spPr>
        <p:txBody>
          <a:bodyPr/>
          <a:lstStyle/>
          <a:p>
            <a:r>
              <a:rPr lang="en-GB" sz="2400" dirty="0" smtClean="0">
                <a:solidFill>
                  <a:schemeClr val="tx1"/>
                </a:solidFill>
              </a:rPr>
              <a:t>Mechanisms of iron absorption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39952" y="4593322"/>
            <a:ext cx="621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FF0000"/>
                </a:solidFill>
              </a:rPr>
              <a:t>?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76390" y="1626133"/>
            <a:ext cx="12811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u="sng" dirty="0" err="1"/>
              <a:t>Nano</a:t>
            </a:r>
            <a:r>
              <a:rPr lang="en-GB" sz="1600" u="sng" dirty="0"/>
              <a:t> Fe (III)</a:t>
            </a:r>
          </a:p>
        </p:txBody>
      </p:sp>
      <p:sp>
        <p:nvSpPr>
          <p:cNvPr id="2" name="Rectangle 1"/>
          <p:cNvSpPr/>
          <p:nvPr/>
        </p:nvSpPr>
        <p:spPr>
          <a:xfrm>
            <a:off x="2411760" y="6578188"/>
            <a:ext cx="100811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 smtClean="0"/>
              <a:t>Adapted from: </a:t>
            </a:r>
            <a:r>
              <a:rPr lang="en-GB" sz="1100" dirty="0" err="1" smtClean="0"/>
              <a:t>Hentze</a:t>
            </a:r>
            <a:r>
              <a:rPr lang="en-GB" sz="1100" dirty="0" smtClean="0"/>
              <a:t> </a:t>
            </a:r>
            <a:r>
              <a:rPr lang="en-GB" sz="1100" i="1" dirty="0" smtClean="0"/>
              <a:t>et al. </a:t>
            </a:r>
            <a:r>
              <a:rPr lang="en-GB" sz="1100" dirty="0" smtClean="0"/>
              <a:t>Cell</a:t>
            </a:r>
            <a:r>
              <a:rPr lang="en-GB" sz="1100" dirty="0"/>
              <a:t>, 2004. 117(3): p. 285-297</a:t>
            </a:r>
            <a:r>
              <a:rPr lang="en-GB" sz="1400" dirty="0"/>
              <a:t>.</a:t>
            </a:r>
          </a:p>
          <a:p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615267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  <p:bldP spid="15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419872" y="2636912"/>
            <a:ext cx="4104456" cy="3960440"/>
            <a:chOff x="755576" y="2204864"/>
            <a:chExt cx="3908094" cy="368550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09"/>
            <a:stretch/>
          </p:blipFill>
          <p:spPr>
            <a:xfrm>
              <a:off x="806450" y="2204864"/>
              <a:ext cx="3857220" cy="3685509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755576" y="2204864"/>
              <a:ext cx="504056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</p:grpSp>
      <p:sp>
        <p:nvSpPr>
          <p:cNvPr id="6" name="Title 1"/>
          <p:cNvSpPr txBox="1">
            <a:spLocks/>
          </p:cNvSpPr>
          <p:nvPr/>
        </p:nvSpPr>
        <p:spPr>
          <a:xfrm>
            <a:off x="323850" y="548680"/>
            <a:ext cx="8496300" cy="80962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GB" sz="2400" kern="0" dirty="0" smtClean="0"/>
              <a:t>Mechanisms of iron efflux from enterocytes</a:t>
            </a:r>
            <a:endParaRPr lang="en-GB" sz="2400" kern="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829" y="6350"/>
            <a:ext cx="2359667" cy="6863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46"/>
          <a:stretch/>
        </p:blipFill>
        <p:spPr>
          <a:xfrm>
            <a:off x="251520" y="2276872"/>
            <a:ext cx="2349041" cy="3034314"/>
          </a:xfrm>
          <a:prstGeom prst="rect">
            <a:avLst/>
          </a:prstGeom>
        </p:spPr>
      </p:pic>
      <p:sp>
        <p:nvSpPr>
          <p:cNvPr id="9" name="Multiply 8"/>
          <p:cNvSpPr/>
          <p:nvPr/>
        </p:nvSpPr>
        <p:spPr bwMode="auto">
          <a:xfrm>
            <a:off x="1403648" y="4797152"/>
            <a:ext cx="648072" cy="576064"/>
          </a:xfrm>
          <a:prstGeom prst="mathMultiply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2975" y="1556792"/>
            <a:ext cx="77574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/>
            <a:r>
              <a:rPr lang="en-GB" sz="1800" kern="0" dirty="0"/>
              <a:t>I</a:t>
            </a:r>
            <a:r>
              <a:rPr lang="en-GB" sz="1800" kern="0" dirty="0" smtClean="0"/>
              <a:t>ntestinal specific Ferroportin knockout model (Fpn KO mice) </a:t>
            </a:r>
            <a:endParaRPr lang="en-GB" sz="1800" kern="0" dirty="0"/>
          </a:p>
        </p:txBody>
      </p:sp>
      <p:sp>
        <p:nvSpPr>
          <p:cNvPr id="11" name="Rectangle 10"/>
          <p:cNvSpPr/>
          <p:nvPr/>
        </p:nvSpPr>
        <p:spPr>
          <a:xfrm>
            <a:off x="-36512" y="6578188"/>
            <a:ext cx="3528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 smtClean="0"/>
              <a:t>Adapted from: </a:t>
            </a:r>
            <a:r>
              <a:rPr lang="en-GB" sz="1100" dirty="0" err="1" smtClean="0"/>
              <a:t>Hentze</a:t>
            </a:r>
            <a:r>
              <a:rPr lang="en-GB" sz="1100" dirty="0" smtClean="0"/>
              <a:t> </a:t>
            </a:r>
            <a:r>
              <a:rPr lang="en-GB" sz="1100" i="1" dirty="0" smtClean="0"/>
              <a:t>et al. </a:t>
            </a:r>
            <a:r>
              <a:rPr lang="en-GB" sz="1100" dirty="0" smtClean="0"/>
              <a:t>Cell</a:t>
            </a:r>
            <a:r>
              <a:rPr lang="en-GB" sz="1100" dirty="0"/>
              <a:t>, 2004. 117(3): p. 285-297</a:t>
            </a:r>
            <a:r>
              <a:rPr lang="en-GB" sz="1400" dirty="0"/>
              <a:t>.</a:t>
            </a:r>
          </a:p>
          <a:p>
            <a:endParaRPr lang="en-GB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221683" y="2492896"/>
            <a:ext cx="330264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5818685" y="3068960"/>
            <a:ext cx="1417611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5580112" y="6237312"/>
            <a:ext cx="18002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5" name="Rectangle 14"/>
          <p:cNvSpPr/>
          <p:nvPr/>
        </p:nvSpPr>
        <p:spPr bwMode="auto">
          <a:xfrm>
            <a:off x="7218336" y="2276872"/>
            <a:ext cx="378000" cy="3106322"/>
          </a:xfrm>
          <a:prstGeom prst="rect">
            <a:avLst/>
          </a:prstGeom>
          <a:solidFill>
            <a:schemeClr val="bg1"/>
          </a:solidFill>
          <a:ln w="508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19872" y="5311186"/>
            <a:ext cx="388843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3850" y="531143"/>
            <a:ext cx="8496300" cy="80962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GB" sz="2400" kern="0" dirty="0" smtClean="0"/>
              <a:t>Duodenal enterocyte iron stain</a:t>
            </a:r>
            <a:endParaRPr lang="en-GB" sz="2400" kern="0" dirty="0"/>
          </a:p>
        </p:txBody>
      </p:sp>
      <p:sp>
        <p:nvSpPr>
          <p:cNvPr id="15" name="TextBox 14"/>
          <p:cNvSpPr txBox="1"/>
          <p:nvPr/>
        </p:nvSpPr>
        <p:spPr>
          <a:xfrm>
            <a:off x="243451" y="2820992"/>
            <a:ext cx="8865053" cy="34163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51" y="2817112"/>
            <a:ext cx="2168309" cy="162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700" y="2817112"/>
            <a:ext cx="2168308" cy="162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948" y="2817112"/>
            <a:ext cx="2168308" cy="162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2817112"/>
            <a:ext cx="2168308" cy="16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-158462" y="3355095"/>
            <a:ext cx="553998" cy="60529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GB" b="1" dirty="0" smtClean="0"/>
              <a:t>WT</a:t>
            </a:r>
            <a:endParaRPr lang="en-GB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43451" y="2348880"/>
            <a:ext cx="2176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Fe deficient</a:t>
            </a:r>
            <a:endParaRPr lang="en-GB" sz="1800" dirty="0"/>
          </a:p>
        </p:txBody>
      </p:sp>
      <p:sp>
        <p:nvSpPr>
          <p:cNvPr id="23" name="TextBox 22"/>
          <p:cNvSpPr txBox="1"/>
          <p:nvPr/>
        </p:nvSpPr>
        <p:spPr>
          <a:xfrm>
            <a:off x="2467630" y="2348880"/>
            <a:ext cx="2176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Control Fe sufficient</a:t>
            </a:r>
            <a:endParaRPr lang="en-GB" sz="1800" dirty="0"/>
          </a:p>
        </p:txBody>
      </p:sp>
      <p:sp>
        <p:nvSpPr>
          <p:cNvPr id="24" name="TextBox 23"/>
          <p:cNvSpPr txBox="1"/>
          <p:nvPr/>
        </p:nvSpPr>
        <p:spPr>
          <a:xfrm>
            <a:off x="4699878" y="2348880"/>
            <a:ext cx="2176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FeSO</a:t>
            </a:r>
            <a:r>
              <a:rPr lang="en-GB" sz="1800" baseline="-25000" dirty="0" smtClean="0"/>
              <a:t>4</a:t>
            </a:r>
            <a:endParaRPr lang="en-GB" sz="1800" baseline="-25000" dirty="0"/>
          </a:p>
        </p:txBody>
      </p:sp>
      <p:sp>
        <p:nvSpPr>
          <p:cNvPr id="25" name="TextBox 24"/>
          <p:cNvSpPr txBox="1"/>
          <p:nvPr/>
        </p:nvSpPr>
        <p:spPr>
          <a:xfrm>
            <a:off x="6932126" y="2348880"/>
            <a:ext cx="2176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err="1" smtClean="0"/>
              <a:t>Nano</a:t>
            </a:r>
            <a:r>
              <a:rPr lang="en-GB" sz="1800" dirty="0" smtClean="0"/>
              <a:t> Fe (III)</a:t>
            </a:r>
            <a:endParaRPr lang="en-GB" sz="1800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46"/>
          <a:stretch/>
        </p:blipFill>
        <p:spPr>
          <a:xfrm>
            <a:off x="7289204" y="23517"/>
            <a:ext cx="1800200" cy="2325363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-158462" y="4473296"/>
            <a:ext cx="9266966" cy="1620000"/>
            <a:chOff x="-158462" y="4617312"/>
            <a:chExt cx="9266966" cy="16200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451" y="4617312"/>
              <a:ext cx="2168309" cy="16200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3768" y="4617312"/>
              <a:ext cx="2168308" cy="162000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7948" y="4617312"/>
              <a:ext cx="2168308" cy="162000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0196" y="4617312"/>
              <a:ext cx="2168308" cy="1620000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-158462" y="4899490"/>
              <a:ext cx="553998" cy="1177566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r>
                <a:rPr lang="en-GB" b="1" dirty="0" smtClean="0"/>
                <a:t>Fpn KO</a:t>
              </a:r>
              <a:endParaRPr lang="en-GB" b="1" dirty="0"/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 flipV="1">
              <a:off x="4139952" y="5157193"/>
              <a:ext cx="0" cy="33108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Arrow Connector 30"/>
            <p:cNvCxnSpPr/>
            <p:nvPr/>
          </p:nvCxnSpPr>
          <p:spPr bwMode="auto">
            <a:xfrm flipH="1" flipV="1">
              <a:off x="3707904" y="4978511"/>
              <a:ext cx="72008" cy="331081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/>
            <p:cNvCxnSpPr/>
            <p:nvPr/>
          </p:nvCxnSpPr>
          <p:spPr bwMode="auto">
            <a:xfrm flipH="1" flipV="1">
              <a:off x="5004048" y="5618199"/>
              <a:ext cx="72008" cy="331081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/>
            <p:cNvCxnSpPr/>
            <p:nvPr/>
          </p:nvCxnSpPr>
          <p:spPr bwMode="auto">
            <a:xfrm flipV="1">
              <a:off x="5444480" y="5445224"/>
              <a:ext cx="63624" cy="317942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Arrow Connector 35"/>
            <p:cNvCxnSpPr/>
            <p:nvPr/>
          </p:nvCxnSpPr>
          <p:spPr bwMode="auto">
            <a:xfrm flipH="1" flipV="1">
              <a:off x="8604448" y="5949280"/>
              <a:ext cx="216024" cy="216024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Arrow Connector 37"/>
            <p:cNvCxnSpPr/>
            <p:nvPr/>
          </p:nvCxnSpPr>
          <p:spPr bwMode="auto">
            <a:xfrm>
              <a:off x="7740352" y="5301208"/>
              <a:ext cx="0" cy="35165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8602811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5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" y="57150"/>
            <a:ext cx="7675563" cy="674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5" t="90841"/>
          <a:stretch/>
        </p:blipFill>
        <p:spPr bwMode="auto">
          <a:xfrm>
            <a:off x="7696276" y="5777880"/>
            <a:ext cx="1618791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23850" y="531143"/>
            <a:ext cx="8496300" cy="80962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GB" sz="2400" kern="0" dirty="0" smtClean="0"/>
              <a:t>Fpn KO study</a:t>
            </a:r>
            <a:endParaRPr lang="en-GB" sz="2400" kern="0" dirty="0"/>
          </a:p>
        </p:txBody>
      </p:sp>
    </p:spTree>
    <p:extLst>
      <p:ext uri="{BB962C8B-B14F-4D97-AF65-F5344CB8AC3E}">
        <p14:creationId xmlns:p14="http://schemas.microsoft.com/office/powerpoint/2010/main" val="121041161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23850" y="333375"/>
            <a:ext cx="8496300" cy="80962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GB" sz="2400" kern="0" dirty="0" smtClean="0"/>
              <a:t>Hepatic Iron</a:t>
            </a:r>
            <a:endParaRPr lang="en-GB" sz="2400" kern="0" dirty="0"/>
          </a:p>
        </p:txBody>
      </p:sp>
      <p:grpSp>
        <p:nvGrpSpPr>
          <p:cNvPr id="4" name="Group 3"/>
          <p:cNvGrpSpPr/>
          <p:nvPr/>
        </p:nvGrpSpPr>
        <p:grpSpPr>
          <a:xfrm>
            <a:off x="2267744" y="2204864"/>
            <a:ext cx="4248472" cy="3528391"/>
            <a:chOff x="443927" y="2420888"/>
            <a:chExt cx="3543385" cy="2838705"/>
          </a:xfrm>
        </p:grpSpPr>
        <p:pic>
          <p:nvPicPr>
            <p:cNvPr id="52019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989"/>
            <a:stretch/>
          </p:blipFill>
          <p:spPr bwMode="auto">
            <a:xfrm>
              <a:off x="443927" y="2959931"/>
              <a:ext cx="3543385" cy="2299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50800" cap="flat" cmpd="sng" algn="ctr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539552" y="2420888"/>
              <a:ext cx="28803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7" t="7545" r="3122" b="67918"/>
          <a:stretch/>
        </p:blipFill>
        <p:spPr bwMode="auto">
          <a:xfrm>
            <a:off x="6372200" y="2874873"/>
            <a:ext cx="864821" cy="665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3203848" y="2924944"/>
            <a:ext cx="792088" cy="288032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158129" y="3068960"/>
            <a:ext cx="261743" cy="360040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220072" y="2778694"/>
            <a:ext cx="144016" cy="290266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5327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23850" y="548680"/>
            <a:ext cx="8496300" cy="80962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GB" sz="2400" kern="0" dirty="0" smtClean="0"/>
              <a:t>Conclusion</a:t>
            </a:r>
            <a:endParaRPr lang="en-GB" sz="2400" kern="0" dirty="0"/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685800" y="1524000"/>
            <a:ext cx="7990656" cy="1760984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920049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920049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20049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5621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20049"/>
              </a:buClr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1981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20049"/>
              </a:buClr>
              <a:buChar char="»"/>
              <a:defRPr i="1">
                <a:solidFill>
                  <a:schemeClr val="tx1"/>
                </a:solidFill>
                <a:latin typeface="+mn-lt"/>
              </a:defRPr>
            </a:lvl5pPr>
            <a:lvl6pPr marL="2438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20049"/>
              </a:buClr>
              <a:buChar char="»"/>
              <a:defRPr i="1">
                <a:solidFill>
                  <a:schemeClr val="tx1"/>
                </a:solidFill>
                <a:latin typeface="+mn-lt"/>
              </a:defRPr>
            </a:lvl6pPr>
            <a:lvl7pPr marL="2895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20049"/>
              </a:buClr>
              <a:buChar char="»"/>
              <a:defRPr i="1">
                <a:solidFill>
                  <a:schemeClr val="tx1"/>
                </a:solidFill>
                <a:latin typeface="+mn-lt"/>
              </a:defRPr>
            </a:lvl7pPr>
            <a:lvl8pPr marL="3352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20049"/>
              </a:buClr>
              <a:buChar char="»"/>
              <a:defRPr i="1">
                <a:solidFill>
                  <a:schemeClr val="tx1"/>
                </a:solidFill>
                <a:latin typeface="+mn-lt"/>
              </a:defRPr>
            </a:lvl8pPr>
            <a:lvl9pPr marL="3810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20049"/>
              </a:buClr>
              <a:buChar char="»"/>
              <a:defRPr i="1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Intestinal efflux of iron derived from </a:t>
            </a:r>
            <a:r>
              <a:rPr lang="en-US" sz="1800" dirty="0" err="1" smtClean="0"/>
              <a:t>Nano</a:t>
            </a:r>
            <a:r>
              <a:rPr lang="en-US" sz="1800" dirty="0" smtClean="0"/>
              <a:t> Fe (III) is </a:t>
            </a:r>
            <a:r>
              <a:rPr lang="en-US" sz="1800" b="1" dirty="0" smtClean="0"/>
              <a:t>Ferroportin mediated</a:t>
            </a:r>
            <a:r>
              <a:rPr lang="en-US" sz="1800" dirty="0" smtClean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1800" dirty="0" smtClean="0"/>
              <a:t>Iron derived from </a:t>
            </a:r>
            <a:r>
              <a:rPr lang="en-GB" sz="1800" dirty="0" err="1" smtClean="0"/>
              <a:t>Nano</a:t>
            </a:r>
            <a:r>
              <a:rPr lang="en-GB" sz="1800" dirty="0" smtClean="0"/>
              <a:t> Fe(III) does not circumvent systemic iron regulatory mechanisms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800" dirty="0"/>
          </a:p>
          <a:p>
            <a:pPr>
              <a:buFont typeface="Arial" panose="020B0604020202020204" pitchFamily="34" charset="0"/>
              <a:buChar char="•"/>
            </a:pPr>
            <a:endParaRPr lang="en-GB" sz="1800" dirty="0" smtClean="0"/>
          </a:p>
          <a:p>
            <a:pPr lvl="3">
              <a:buFont typeface="Arial" panose="020B0604020202020204" pitchFamily="34" charset="0"/>
              <a:buChar char="•"/>
            </a:pPr>
            <a:endParaRPr lang="en-GB" sz="2200" dirty="0"/>
          </a:p>
          <a:p>
            <a:pPr lvl="4">
              <a:buFont typeface="Wingdings" panose="05000000000000000000" pitchFamily="2" charset="2"/>
              <a:buChar char="ü"/>
            </a:pPr>
            <a:r>
              <a:rPr lang="en-GB" sz="2200" dirty="0" smtClean="0"/>
              <a:t>Bioavailable</a:t>
            </a:r>
          </a:p>
          <a:p>
            <a:pPr lvl="4">
              <a:buFont typeface="Wingdings" panose="05000000000000000000" pitchFamily="2" charset="2"/>
              <a:buChar char="ü"/>
            </a:pPr>
            <a:r>
              <a:rPr lang="en-GB" sz="2200" dirty="0" smtClean="0"/>
              <a:t>Safe (no redox activity)</a:t>
            </a:r>
          </a:p>
          <a:p>
            <a:pPr lvl="4">
              <a:buFont typeface="Wingdings" panose="05000000000000000000" pitchFamily="2" charset="2"/>
              <a:buChar char="ü"/>
            </a:pPr>
            <a:r>
              <a:rPr lang="en-GB" sz="2200" dirty="0" smtClean="0"/>
              <a:t>Inexpensive</a:t>
            </a:r>
          </a:p>
          <a:p>
            <a:pPr lvl="4">
              <a:buFont typeface="Wingdings" panose="05000000000000000000" pitchFamily="2" charset="2"/>
              <a:buChar char="ü"/>
            </a:pPr>
            <a:r>
              <a:rPr lang="en-GB" sz="2200" dirty="0" smtClean="0"/>
              <a:t>Mechanisms of absorption</a:t>
            </a:r>
            <a:endParaRPr lang="en-US" sz="2200" dirty="0" smtClean="0"/>
          </a:p>
          <a:p>
            <a:pPr marL="1333500" lvl="3" indent="0" eaLnBrk="1" hangingPunct="1">
              <a:buNone/>
            </a:pPr>
            <a:r>
              <a:rPr lang="en-GB" sz="1800" kern="0" dirty="0" smtClean="0">
                <a:latin typeface="+mj-lt"/>
              </a:rPr>
              <a:t> </a:t>
            </a:r>
          </a:p>
          <a:p>
            <a:pPr marL="1333500" lvl="3" indent="0" eaLnBrk="1" hangingPunct="1">
              <a:buNone/>
            </a:pPr>
            <a:endParaRPr lang="en-GB" sz="1800" kern="0" dirty="0" smtClean="0">
              <a:latin typeface="+mj-lt"/>
            </a:endParaRPr>
          </a:p>
          <a:p>
            <a:pPr eaLnBrk="1" hangingPunct="1"/>
            <a:endParaRPr lang="en-GB" kern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223599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2" t="13204" r="7013" b="25986"/>
          <a:stretch/>
        </p:blipFill>
        <p:spPr bwMode="auto">
          <a:xfrm>
            <a:off x="179512" y="1196752"/>
            <a:ext cx="8784976" cy="351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53575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9344" y="2276872"/>
            <a:ext cx="4061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GB" sz="1200" b="1" dirty="0">
              <a:latin typeface="+mj-lt"/>
            </a:endParaRPr>
          </a:p>
          <a:p>
            <a:pPr algn="l"/>
            <a:r>
              <a:rPr lang="en-GB" sz="1200" b="1" dirty="0" smtClean="0">
                <a:latin typeface="+mj-lt"/>
              </a:rPr>
              <a:t>Dr Dora Pereira (Supervisor)</a:t>
            </a:r>
          </a:p>
          <a:p>
            <a:pPr algn="l"/>
            <a:r>
              <a:rPr lang="en-GB" sz="1200" b="1" dirty="0" smtClean="0">
                <a:latin typeface="+mj-lt"/>
              </a:rPr>
              <a:t>Dr Jonathan Powell (Head of Group)</a:t>
            </a:r>
          </a:p>
          <a:p>
            <a:pPr algn="l"/>
            <a:r>
              <a:rPr lang="en-GB" sz="1200" b="1" dirty="0" err="1" smtClean="0">
                <a:latin typeface="+mj-lt"/>
              </a:rPr>
              <a:t>BioMineral</a:t>
            </a:r>
            <a:r>
              <a:rPr lang="en-GB" sz="1200" b="1" dirty="0" smtClean="0">
                <a:latin typeface="+mj-lt"/>
              </a:rPr>
              <a:t> Research Group</a:t>
            </a:r>
            <a:endParaRPr lang="en-GB" sz="1200" b="1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5564" y="3068960"/>
            <a:ext cx="40614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GB" sz="1200" b="1" u="sng" dirty="0" smtClean="0">
              <a:latin typeface="+mj-lt"/>
            </a:endParaRPr>
          </a:p>
          <a:p>
            <a:pPr algn="l"/>
            <a:endParaRPr lang="en-GB" sz="1200" b="1" u="sng" dirty="0">
              <a:latin typeface="+mj-lt"/>
            </a:endParaRPr>
          </a:p>
          <a:p>
            <a:pPr algn="l"/>
            <a:endParaRPr lang="en-GB" sz="1200" b="1" dirty="0">
              <a:latin typeface="+mj-lt"/>
            </a:endParaRPr>
          </a:p>
          <a:p>
            <a:pPr algn="l"/>
            <a:endParaRPr lang="en-GB" sz="1200" b="1" dirty="0" smtClean="0">
              <a:latin typeface="+mj-lt"/>
            </a:endParaRPr>
          </a:p>
          <a:p>
            <a:pPr algn="l"/>
            <a:endParaRPr lang="en-GB" sz="1200" b="1" dirty="0" smtClean="0">
              <a:latin typeface="+mj-lt"/>
            </a:endParaRPr>
          </a:p>
          <a:p>
            <a:pPr algn="l"/>
            <a:r>
              <a:rPr lang="en-GB" sz="1200" b="1" dirty="0" smtClean="0">
                <a:latin typeface="+mj-lt"/>
              </a:rPr>
              <a:t>Professor Gregory Anderson</a:t>
            </a:r>
          </a:p>
          <a:p>
            <a:pPr algn="l"/>
            <a:r>
              <a:rPr lang="en-GB" sz="1200" b="1" dirty="0" smtClean="0">
                <a:latin typeface="+mj-lt"/>
              </a:rPr>
              <a:t>Dr David Frazer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8544" y="4839543"/>
            <a:ext cx="4061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200" b="1" u="sng" dirty="0" smtClean="0">
                <a:latin typeface="+mj-lt"/>
              </a:rPr>
              <a:t>Funding</a:t>
            </a:r>
          </a:p>
          <a:p>
            <a:pPr algn="l"/>
            <a:endParaRPr lang="en-GB" sz="1200" dirty="0">
              <a:latin typeface="+mj-lt"/>
            </a:endParaRPr>
          </a:p>
        </p:txBody>
      </p:sp>
      <p:pic>
        <p:nvPicPr>
          <p:cNvPr id="6" name="Picture 45" descr="Docs-Presentations-WG-HN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13" y="1556717"/>
            <a:ext cx="2036763" cy="79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23850" y="531143"/>
            <a:ext cx="8496300" cy="809625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GB" sz="2400" b="1" kern="0" dirty="0" smtClean="0"/>
              <a:t>Thank you</a:t>
            </a:r>
            <a:endParaRPr lang="en-GB" sz="2400" b="1" kern="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44" y="3356992"/>
            <a:ext cx="2228080" cy="6480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59" y="5211684"/>
            <a:ext cx="2426657" cy="106576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88024" y="5055567"/>
            <a:ext cx="3502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mfa34@cam.ac.uk</a:t>
            </a:r>
            <a:endParaRPr lang="en-GB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484784"/>
            <a:ext cx="4124898" cy="1909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494685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155">
  <a:themeElements>
    <a:clrScheme name="Powerpoint_template_CT_WG1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owerpoint_template_CT_WG10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Powerpoint_template_CT_WG1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_template_CT_WG10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_template_CT_WG10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_template_CT_WG10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_template_CT_WG10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_template_CT_WG10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_template_CT_WG10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RC slides template">
  <a:themeElements>
    <a:clrScheme name="MRC slides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RC slides templa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MRC slides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RC slides 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RC slides 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RC slides 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RC slides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RC slides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RC slides 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0" cap="flat" cmpd="sng" algn="ctr">
          <a:solidFill>
            <a:srgbClr val="83005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rgbClr val="766A62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0" cap="flat" cmpd="sng" algn="ctr">
          <a:solidFill>
            <a:srgbClr val="83005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rgbClr val="766A62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5155</Template>
  <TotalTime>1180</TotalTime>
  <Words>362</Words>
  <Application>Microsoft Office PowerPoint</Application>
  <PresentationFormat>On-screen Show (4:3)</PresentationFormat>
  <Paragraphs>97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Times</vt:lpstr>
      <vt:lpstr>Times New Roman</vt:lpstr>
      <vt:lpstr>Verdana</vt:lpstr>
      <vt:lpstr>Wingdings</vt:lpstr>
      <vt:lpstr>5155</vt:lpstr>
      <vt:lpstr>MRC slides template</vt:lpstr>
      <vt:lpstr>Default Design</vt:lpstr>
      <vt:lpstr>PowerPoint Presentation</vt:lpstr>
      <vt:lpstr>Iron deficiency anaemia (IDA)</vt:lpstr>
      <vt:lpstr>Iron supplementation</vt:lpstr>
      <vt:lpstr>Nano Fe (III)</vt:lpstr>
      <vt:lpstr>Mechanisms of iron absorption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Mohamad F Aslam</dc:creator>
  <cp:lastModifiedBy>Mohamad Aslam</cp:lastModifiedBy>
  <cp:revision>61</cp:revision>
  <cp:lastPrinted>2014-01-31T22:14:34Z</cp:lastPrinted>
  <dcterms:created xsi:type="dcterms:W3CDTF">2014-01-31T10:54:54Z</dcterms:created>
  <dcterms:modified xsi:type="dcterms:W3CDTF">2014-06-17T09:25:23Z</dcterms:modified>
</cp:coreProperties>
</file>